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9" r:id="rId4"/>
  </p:sldIdLst>
  <p:sldSz cx="6858000" cy="9906000" type="A4"/>
  <p:notesSz cx="7053263" cy="10180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99FF"/>
    <a:srgbClr val="0033CC"/>
    <a:srgbClr val="FF3300"/>
    <a:srgbClr val="FF99FF"/>
    <a:srgbClr val="FF6699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4" autoAdjust="0"/>
  </p:normalViewPr>
  <p:slideViewPr>
    <p:cSldViewPr>
      <p:cViewPr varScale="1">
        <p:scale>
          <a:sx n="70" d="100"/>
          <a:sy n="70" d="100"/>
        </p:scale>
        <p:origin x="1668" y="78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017569A-3655-4A36-A7D3-C438B7A3C8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1DEF2A-26C4-4363-9177-7D1E95F482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4B1BCC-AD45-49D7-A62B-D4A706059CFA}" type="datetimeFigureOut">
              <a:rPr lang="ja-JP" altLang="en-US"/>
              <a:pPr>
                <a:defRPr/>
              </a:pPr>
              <a:t>2018/2/15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130DD7B-D027-46F0-A932-983F0CC8DB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273175"/>
            <a:ext cx="237966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B7265CE-7726-4185-8F50-F7644F329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50" y="4899025"/>
            <a:ext cx="5643563" cy="4008438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92A96D-0E96-4B9D-BF44-BD2BE155C1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671050"/>
            <a:ext cx="3055938" cy="50958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1F1AE8-21AB-4329-A67B-79D86B619E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5738" y="9671050"/>
            <a:ext cx="3055937" cy="509588"/>
          </a:xfrm>
          <a:prstGeom prst="rect">
            <a:avLst/>
          </a:prstGeom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502020-46DF-4D9D-A232-DBA233A994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FAAB9AA3-0B82-4F71-A2CB-23BB20930D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2D07AE00-C2F9-48EA-8A37-74CCC31D22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6C3B044-6188-4F44-BB07-032E790975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B7D843C-796A-4B15-8AAB-953A2AFADB6B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54FDD-6726-475C-851C-C15341332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1E7D4-1B5B-4BEC-9C59-74D18C151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5E2A96-84CA-4B77-9848-34B34F334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99F6-FF25-4695-9678-79951FABA4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10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732262-32F5-4AFE-9946-F3A42C0DD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519BD-FEC2-4B0D-9DC0-B19CC501E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6A4191-7496-431C-BEBC-16B2E7E2D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F744-365A-4DBA-86C9-0D2C8D4176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39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BC7630-510F-4169-84D1-1350ACF6D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DECF81-FEB2-4CFF-A911-0C40AC445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DFE879-DEEC-4226-9E16-C0A3A83AE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C0DA-B18A-4829-8DA4-5B4C8F5F29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408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A90E7-02E7-4A4A-8FCD-928A14CAE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17C4E-093F-4622-9F30-15396A4C7B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FE9672-3DC5-4893-9DAD-AAB262BEF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4E74-D8EF-4566-98FF-B2F61A86E5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81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9C5DC-E21C-45CB-8E7C-4AF29A241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F6FAC4-870E-4DA0-8594-33AF93FAA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E4D299-5349-483E-8E90-919C8B13C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265B-4BB5-4548-B080-4D03ED359A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7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EE69B-40E7-4D00-801A-41B7FB3C1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4DECFE-4C19-432C-ACCB-4255AE5D8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F57E1-E625-4106-8BF7-C77CD91E4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8D4B-F30C-40C8-9735-8289D7204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470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01D88-9DA1-49A0-9CF2-532B5874F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28061-211A-4ECD-9A3A-9340FE6A0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9E1847-E667-45B7-92F4-0ED99733D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5175-FD40-4E70-A81C-EC6C95C064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46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AA2579-C82D-43FC-911A-64F0901FB9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964315-10DD-48BC-9814-D7EBA82F7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83E533-CA7C-4BCD-9DE7-15DF6727C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3F81-AD44-4793-A2E7-507C860613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3003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C8B492-BC40-4AB2-9AC3-516823CA9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473FFA-D859-4928-94F4-F30A78C6F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64F38-4D80-49FD-9E0E-7564E32C7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8D48-640A-494E-B84C-F6857A1D1D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16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5D917A-A2B5-4418-89DE-6EE7A5138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3DA8B2-A5E5-420C-BF55-F656506D2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1916FE-D8BE-4841-9004-0A3BD9EF7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2886-B481-4776-982A-FA0907A7AA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0175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A23FB9-D7ED-4369-9547-20E96A3A5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06A512-75DB-4F9F-AA0B-49748CCBD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05A84-DACF-4407-A640-937A2F654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865E8-1A88-46D8-929A-F6A32C2733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944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283307-991F-4330-8BE6-D6159451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F416-85A8-4C99-AD70-A5BBC8721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D94737-AC06-4195-8109-0C4979122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2E7-FD47-4E20-AF80-0BB8B88448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8681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AC157-E619-4A82-89CC-07C8E55163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C2890-F396-44FC-8172-B9BC23D97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E698B4-7C0E-440B-8CC6-8287442F7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BDD9-0DEB-490C-85E4-A6063F11E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90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E7B915-BDD9-4256-BDDD-7FB2EF655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D36CA2-8A62-4158-AE6F-1A28B8BCB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25180A-DD32-4966-9847-0E4317632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9CFC-E352-490B-A01C-5A03461D86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83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56F11-27E8-4D67-9275-B4BBAB1D9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58C112-8F32-4E6A-81AB-96E9797EA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EC58C-0CCD-4B68-909F-FC414F862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47CA-D5DC-4358-B8D3-5BD8E9BD7F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33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A64DE3-AB49-484D-95FE-F5EF0D7BC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3446F8-46FD-4963-A1F8-60608BE64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61D42-8467-4BB2-AB9C-6CA0BCA4F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408D-8BCB-4E35-92D8-BF25EF82BD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8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FD7992-3442-48CB-B868-CB888112F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13F84-1631-48E3-8C52-53A033073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D678F-656C-4332-AADF-FCEA104D7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CF2F-BC6A-4BAA-9AEA-0CC117778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5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888B96-9B09-43EF-842F-1B895FC8A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C92C376-9BD6-448E-9FB9-CDE7BD0BD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F52501-3FC7-4EA2-A7CA-F3D7C7289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9FCA-FF34-479F-AE2F-AE6013227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8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0F62EE-F4D4-491C-A3D3-D96746488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1663BB-1EA2-43FC-9F2F-6C52F74AB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618620-F121-4369-938A-A7CFA85F8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A7961-67E1-40E4-9DB0-B21DF2E6A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15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DDF39B-2807-4DA0-91E5-9A71B02B3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E66AE5-AE72-4EBF-8169-DDA52254B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7B3A07-E756-4185-8BC1-C826AFC96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AC08-FE7D-4EC4-9DCE-1A144E624A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98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608EC-35C2-4E5D-B21A-87A84B6A0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12F8CC-AFF6-4690-A78D-E8F7F9B01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9A6D9B-DA26-4143-BB73-2A5A0C9B2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60C-952F-4D3A-910F-CBB4545CA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3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8A3797-4274-4D15-A502-141643FBA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7318AF-99DA-4137-BF54-30F5796FE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E95570-4CEC-47B5-A8ED-9A4FDF381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909B-CB3B-4BBD-B478-7F16C2B5E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82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16BE83-0CEE-4D6B-8D79-77EE94151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DD8F99-0B9D-4683-A3D7-A6B2EFC8B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267095-E6DF-4917-B2A3-F3D296B0CE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38E36F-2538-4870-AD7F-972A3FE71B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57348A-F526-49B2-81A1-75F76DA642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A94551-546E-4A19-ADBD-1C80A0888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F9E4B9-C715-4002-8975-FCAC441D4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34CA22-D26C-4245-9E62-92593B1BE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6FF612-9A16-49A3-8E52-00D6DD9AEB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C5648C-559A-4944-A271-982BB8805B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C093BE-0D16-4879-A927-0754E60E6C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ED956E1-900E-4708-B0A7-03C38EB95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mentia@ps-japan.or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2">
            <a:extLst>
              <a:ext uri="{FF2B5EF4-FFF2-40B4-BE49-F238E27FC236}">
                <a16:creationId xmlns:a16="http://schemas.microsoft.com/office/drawing/2014/main" id="{DB1DE814-AB74-449A-8049-C34C30C9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79375"/>
            <a:ext cx="703262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19" descr="ここから上部共通ナビゲーション部分です">
            <a:extLst>
              <a:ext uri="{FF2B5EF4-FFF2-40B4-BE49-F238E27FC236}">
                <a16:creationId xmlns:a16="http://schemas.microsoft.com/office/drawing/2014/main" id="{F6ED61CE-5FFC-4A02-AE16-5CFD152BE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56578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>
            <a:extLst>
              <a:ext uri="{FF2B5EF4-FFF2-40B4-BE49-F238E27FC236}">
                <a16:creationId xmlns:a16="http://schemas.microsoft.com/office/drawing/2014/main" id="{8E08E67E-043F-4DC6-ACC1-8BC87F09E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873125"/>
            <a:ext cx="6604000" cy="3432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◆日時：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日（日） 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◆会場　</a:t>
            </a:r>
            <a:r>
              <a:rPr lang="ja-JP" altLang="en-US" sz="1600" b="1" dirty="0">
                <a:latin typeface="+mn-ea"/>
              </a:rPr>
              <a:t>日本橋ラーニングセンター </a:t>
            </a:r>
            <a:r>
              <a:rPr lang="en-US" altLang="ja-JP" sz="1600" b="1" dirty="0">
                <a:latin typeface="+mn-ea"/>
                <a:sym typeface="Wingdings" pitchFamily="2" charset="2"/>
              </a:rPr>
              <a:t>10</a:t>
            </a:r>
            <a:r>
              <a:rPr lang="ja-JP" altLang="en-US" sz="1600" b="1" dirty="0">
                <a:latin typeface="+mn-ea"/>
                <a:sym typeface="Wingdings" pitchFamily="2" charset="2"/>
              </a:rPr>
              <a:t>階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◆参加費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①～②まで参加される方： 学会正会員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/4,000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円（税込）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非会員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/6,000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　</a:t>
            </a:r>
            <a:endParaRPr lang="en-US" altLang="ja-JP" sz="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　　　　　</a:t>
            </a:r>
            <a:endParaRPr lang="en-US" altLang="ja-JP" sz="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①～④まで参加される方： 学会正会員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/6,000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円（税込）　非会員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/9,000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円（税込）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◆単位　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●本研修会は（公財）日本薬剤師研修センター 研修認定薬剤師制度の認定対象集合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 研修会となります。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●（一社）日本薬局学会認知症研修認定薬剤師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    制度の「認定者更新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1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単位」が取得できます。</a:t>
            </a: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　①～②まで受講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…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２単位</a:t>
            </a: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　①～④まで受講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…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３単位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（内更新単位</a:t>
            </a:r>
            <a:r>
              <a:rPr lang="en-US" altLang="ja-JP" sz="12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1</a:t>
            </a:r>
            <a:r>
              <a:rPr lang="ja-JP" altLang="en-US" sz="12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単位含む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）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b="1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100" b="1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4101" name="Text Box 24">
            <a:extLst>
              <a:ext uri="{FF2B5EF4-FFF2-40B4-BE49-F238E27FC236}">
                <a16:creationId xmlns:a16="http://schemas.microsoft.com/office/drawing/2014/main" id="{9B03B8BC-FE52-4574-B1C9-D5FFFA03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56626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02" name="Rectangle 40">
            <a:extLst>
              <a:ext uri="{FF2B5EF4-FFF2-40B4-BE49-F238E27FC236}">
                <a16:creationId xmlns:a16="http://schemas.microsoft.com/office/drawing/2014/main" id="{899BABFB-1EFD-4424-B87E-E56DB638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5373688"/>
            <a:ext cx="10080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103" name="Picture 41">
            <a:extLst>
              <a:ext uri="{FF2B5EF4-FFF2-40B4-BE49-F238E27FC236}">
                <a16:creationId xmlns:a16="http://schemas.microsoft.com/office/drawing/2014/main" id="{B91E0921-3D56-4D03-9FC7-4335BA229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3338"/>
            <a:ext cx="908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9DD1DF-0555-40CF-942A-994360491CBA}"/>
              </a:ext>
            </a:extLst>
          </p:cNvPr>
          <p:cNvSpPr/>
          <p:nvPr/>
        </p:nvSpPr>
        <p:spPr bwMode="auto">
          <a:xfrm>
            <a:off x="252413" y="8972550"/>
            <a:ext cx="6200775" cy="835025"/>
          </a:xfrm>
          <a:prstGeom prst="rect">
            <a:avLst/>
          </a:prstGeom>
          <a:noFill/>
          <a:ln w="25400" cap="flat" cmpd="tri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3084" name="Text Box 13">
            <a:extLst>
              <a:ext uri="{FF2B5EF4-FFF2-40B4-BE49-F238E27FC236}">
                <a16:creationId xmlns:a16="http://schemas.microsoft.com/office/drawing/2014/main" id="{0F812D93-080C-448D-80EF-1AFBFE6CB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7862888"/>
            <a:ext cx="640873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参加のお申し込みは、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枚目の参加申込用紙にご記入後、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FAX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03-3243-1076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）またはメールにてお申込みください。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28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日（水）までにお願いします。メールの場合は、下記アドレスまで申込み用紙を添付してお送りください。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送付先：送付先　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6"/>
              </a:rPr>
              <a:t>dementia@ps-japan.org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件名「症例報告セミナー申込み（東京）」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天候・災害等により開催が中止になる場合がございます。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06" name="Text Box 20">
            <a:extLst>
              <a:ext uri="{FF2B5EF4-FFF2-40B4-BE49-F238E27FC236}">
                <a16:creationId xmlns:a16="http://schemas.microsoft.com/office/drawing/2014/main" id="{79CFF97E-6D8B-4FF3-8EE7-A02BADF8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8977313"/>
            <a:ext cx="6213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●</a:t>
            </a:r>
            <a:r>
              <a:rPr lang="ja-JP" altLang="en-US" sz="12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一般社団法人　日本薬局学会　 事務局（担当：木内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</a:t>
            </a:r>
            <a:r>
              <a:rPr lang="ja-JP" altLang="en-US" sz="1200">
                <a:solidFill>
                  <a:srgbClr val="000000"/>
                </a:solidFill>
              </a:rPr>
              <a:t>東京都中央区日本橋</a:t>
            </a:r>
            <a:r>
              <a:rPr lang="en-US" altLang="ja-JP" sz="1200">
                <a:solidFill>
                  <a:srgbClr val="000000"/>
                </a:solidFill>
              </a:rPr>
              <a:t>3-12-2</a:t>
            </a:r>
            <a:r>
              <a:rPr lang="ja-JP" altLang="en-US" sz="1200">
                <a:solidFill>
                  <a:srgbClr val="000000"/>
                </a:solidFill>
              </a:rPr>
              <a:t>朝日ビルヂング</a:t>
            </a:r>
            <a:r>
              <a:rPr lang="en-US" altLang="ja-JP" sz="1200">
                <a:solidFill>
                  <a:srgbClr val="000000"/>
                </a:solidFill>
              </a:rPr>
              <a:t>4</a:t>
            </a:r>
            <a:r>
              <a:rPr lang="ja-JP" altLang="en-US" sz="1200">
                <a:solidFill>
                  <a:srgbClr val="000000"/>
                </a:solidFill>
              </a:rPr>
              <a:t>階</a:t>
            </a:r>
            <a:endParaRPr lang="en-US" altLang="ja-JP" sz="12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0000"/>
                </a:solidFill>
              </a:rPr>
              <a:t>　</a:t>
            </a:r>
            <a:r>
              <a:rPr lang="en-US" altLang="ja-JP" sz="1200">
                <a:solidFill>
                  <a:srgbClr val="000000"/>
                </a:solidFill>
              </a:rPr>
              <a:t>TEL:03-3243-3061</a:t>
            </a:r>
            <a:r>
              <a:rPr lang="ja-JP" altLang="en-US" sz="1200">
                <a:solidFill>
                  <a:srgbClr val="000000"/>
                </a:solidFill>
              </a:rPr>
              <a:t>　　ＦＡＸ：</a:t>
            </a:r>
            <a:r>
              <a:rPr lang="en-US" altLang="ja-JP" sz="1200">
                <a:solidFill>
                  <a:srgbClr val="000000"/>
                </a:solidFill>
              </a:rPr>
              <a:t>03-3243-1076 </a:t>
            </a:r>
            <a:endParaRPr lang="en-US" altLang="ja-JP" sz="1200"/>
          </a:p>
        </p:txBody>
      </p:sp>
      <p:pic>
        <p:nvPicPr>
          <p:cNvPr id="4107" name="図 3">
            <a:extLst>
              <a:ext uri="{FF2B5EF4-FFF2-40B4-BE49-F238E27FC236}">
                <a16:creationId xmlns:a16="http://schemas.microsoft.com/office/drawing/2014/main" id="{D7383037-2B63-47FC-89BE-A873030C9B2C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388" y="2792413"/>
            <a:ext cx="2619375" cy="14573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88A15A8A-D36F-41E5-A422-751A40502452}"/>
              </a:ext>
            </a:extLst>
          </p:cNvPr>
          <p:cNvSpPr/>
          <p:nvPr/>
        </p:nvSpPr>
        <p:spPr bwMode="auto">
          <a:xfrm>
            <a:off x="107326" y="7523001"/>
            <a:ext cx="3055020" cy="324000"/>
          </a:xfrm>
          <a:prstGeom prst="wedgeRoundRectCallout">
            <a:avLst/>
          </a:prstGeom>
          <a:solidFill>
            <a:srgbClr val="FF99FF"/>
          </a:solidFill>
          <a:ln w="25400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</a:rPr>
              <a:t>↓　</a:t>
            </a:r>
            <a:r>
              <a:rPr lang="ja-JP" altLang="en-US" dirty="0">
                <a:latin typeface="Arial" charset="0"/>
              </a:rPr>
              <a:t>お申し込みはこちらから　</a:t>
            </a: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</a:rPr>
              <a:t>↓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4109" name="正方形/長方形 7">
            <a:extLst>
              <a:ext uri="{FF2B5EF4-FFF2-40B4-BE49-F238E27FC236}">
                <a16:creationId xmlns:a16="http://schemas.microsoft.com/office/drawing/2014/main" id="{E2A848B3-775A-44F9-A4A0-928E1610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4560888"/>
            <a:ext cx="6689725" cy="247650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①</a:t>
            </a:r>
            <a:r>
              <a:rPr lang="en-US" altLang="ja-JP" sz="1400" dirty="0"/>
              <a:t>9</a:t>
            </a:r>
            <a:r>
              <a:rPr lang="ja-JP" altLang="en-US" sz="1400" dirty="0"/>
              <a:t>：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11</a:t>
            </a:r>
            <a:r>
              <a:rPr lang="ja-JP" altLang="en-US" sz="1400" dirty="0"/>
              <a:t>：</a:t>
            </a:r>
            <a:r>
              <a:rPr lang="en-US" altLang="ja-JP" sz="1400" dirty="0"/>
              <a:t>30</a:t>
            </a:r>
            <a:r>
              <a:rPr lang="ja-JP" altLang="en-US" sz="1400" dirty="0"/>
              <a:t>　症例報告書き方セミナー </a:t>
            </a:r>
            <a:r>
              <a:rPr lang="ja-JP" altLang="en-US" sz="1100" dirty="0"/>
              <a:t>（論文執筆事始め～まずは症例報告を書いてみよう！）</a:t>
            </a:r>
            <a:r>
              <a:rPr lang="ja-JP" altLang="en-US" sz="1000" dirty="0"/>
              <a:t>症例の実例をあげながら、「症例報告」の書き方をわかりやすく解説します。認知症領域に限らず、色々な分野に応用可！</a:t>
            </a:r>
            <a:endParaRPr lang="en-US" altLang="ja-JP" sz="10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株式会社アインホールディングス　上席執行役員　土居　由有子　先生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株式会社ファーマシィ　辻　美和子　先生／株式会社メディカル一光　苺谷　育克　先生　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 dirty="0"/>
          </a:p>
        </p:txBody>
      </p:sp>
      <p:sp>
        <p:nvSpPr>
          <p:cNvPr id="2" name="AutoShape 24">
            <a:extLst>
              <a:ext uri="{FF2B5EF4-FFF2-40B4-BE49-F238E27FC236}">
                <a16:creationId xmlns:a16="http://schemas.microsoft.com/office/drawing/2014/main" id="{E4BA379F-230A-4411-AE06-B6481CE27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3813"/>
            <a:ext cx="4816475" cy="768350"/>
          </a:xfrm>
          <a:prstGeom prst="roundRect">
            <a:avLst>
              <a:gd name="adj" fmla="val 31130"/>
            </a:avLst>
          </a:prstGeom>
          <a:gradFill>
            <a:gsLst>
              <a:gs pos="0">
                <a:srgbClr val="3399FF"/>
              </a:gs>
              <a:gs pos="8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日本薬局学会　症例報告書き方セミナー＆</a:t>
            </a:r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itchFamily="50" charset="-128"/>
              <a:ea typeface="HGPｺﾞｼｯｸM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認知症対応力向上セミナーのご案内</a:t>
            </a:r>
          </a:p>
        </p:txBody>
      </p:sp>
      <p:sp>
        <p:nvSpPr>
          <p:cNvPr id="4111" name="正方形/長方形 7">
            <a:extLst>
              <a:ext uri="{FF2B5EF4-FFF2-40B4-BE49-F238E27FC236}">
                <a16:creationId xmlns:a16="http://schemas.microsoft.com/office/drawing/2014/main" id="{F19C36C5-E123-4070-8AEB-60DA40BD2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5453063"/>
            <a:ext cx="6664325" cy="284162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②</a:t>
            </a:r>
            <a:r>
              <a:rPr lang="en-US" altLang="ja-JP" sz="1400"/>
              <a:t>11</a:t>
            </a:r>
            <a:r>
              <a:rPr lang="ja-JP" altLang="en-US" sz="1400"/>
              <a:t>：</a:t>
            </a:r>
            <a:r>
              <a:rPr lang="en-US" altLang="ja-JP" sz="1400"/>
              <a:t>30</a:t>
            </a:r>
            <a:r>
              <a:rPr lang="ja-JP" altLang="en-US" sz="1400"/>
              <a:t>～</a:t>
            </a:r>
            <a:r>
              <a:rPr lang="en-US" altLang="ja-JP" sz="1400"/>
              <a:t>12</a:t>
            </a:r>
            <a:r>
              <a:rPr lang="ja-JP" altLang="en-US" sz="1400"/>
              <a:t>：</a:t>
            </a:r>
            <a:r>
              <a:rPr lang="en-US" altLang="ja-JP" sz="1400"/>
              <a:t>30</a:t>
            </a:r>
            <a:r>
              <a:rPr lang="ja-JP" altLang="en-US" sz="1400"/>
              <a:t>　特別講演　</a:t>
            </a:r>
            <a:endParaRPr lang="en-US" altLang="ja-JP" sz="1400"/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endParaRPr lang="en-US" altLang="ja-JP" sz="1400"/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r>
              <a:rPr lang="ja-JP" altLang="en-US" sz="1400"/>
              <a:t>岡山大学大学院　医歯薬学総合研究科　脳神経内科学　教授　阿部　康二　先生</a:t>
            </a:r>
            <a:endParaRPr lang="en-US" altLang="ja-JP" sz="1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「阿部式</a:t>
            </a:r>
            <a:r>
              <a:rPr lang="en-US" altLang="ja-JP" sz="1400"/>
              <a:t>BPSD</a:t>
            </a:r>
            <a:r>
              <a:rPr lang="ja-JP" altLang="en-US" sz="1400"/>
              <a:t>スコアについて～薬剤師へ期待すること～」</a:t>
            </a:r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/>
          </a:p>
        </p:txBody>
      </p:sp>
      <p:sp>
        <p:nvSpPr>
          <p:cNvPr id="4112" name="正方形/長方形 7">
            <a:extLst>
              <a:ext uri="{FF2B5EF4-FFF2-40B4-BE49-F238E27FC236}">
                <a16:creationId xmlns:a16="http://schemas.microsoft.com/office/drawing/2014/main" id="{EAC2B6EE-E777-4CD6-AF2D-F4A69ADD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6340475"/>
            <a:ext cx="6657975" cy="469900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③</a:t>
            </a:r>
            <a:r>
              <a:rPr lang="en-US" altLang="ja-JP" sz="1400"/>
              <a:t>13</a:t>
            </a:r>
            <a:r>
              <a:rPr lang="ja-JP" altLang="en-US" sz="1400"/>
              <a:t>：</a:t>
            </a:r>
            <a:r>
              <a:rPr lang="en-US" altLang="ja-JP" sz="1400"/>
              <a:t>30</a:t>
            </a:r>
            <a:r>
              <a:rPr lang="ja-JP" altLang="en-US" sz="1400"/>
              <a:t>～</a:t>
            </a:r>
            <a:r>
              <a:rPr lang="en-US" altLang="ja-JP" sz="1400"/>
              <a:t>16</a:t>
            </a:r>
            <a:r>
              <a:rPr lang="ja-JP" altLang="en-US" sz="1400"/>
              <a:t>：</a:t>
            </a:r>
            <a:r>
              <a:rPr lang="en-US" altLang="ja-JP" sz="1400"/>
              <a:t>00</a:t>
            </a:r>
            <a:r>
              <a:rPr lang="ja-JP" altLang="en-US" sz="1400"/>
              <a:t>　認知症対応力向上研修　伝達講習会　（認定者更新プログラム）</a:t>
            </a:r>
            <a:endParaRPr lang="en-US" altLang="ja-JP" sz="1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　　　　　　　　　　　　（</a:t>
            </a:r>
            <a:r>
              <a:rPr lang="en-US" altLang="ja-JP" sz="1400"/>
              <a:t>DVD</a:t>
            </a:r>
            <a:r>
              <a:rPr lang="ja-JP" altLang="en-US" sz="1400"/>
              <a:t>放映含む）</a:t>
            </a:r>
            <a:endParaRPr lang="en-US" altLang="ja-JP" sz="140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r>
              <a:rPr lang="ja-JP" altLang="en-US" sz="800"/>
              <a:t>　　</a:t>
            </a:r>
            <a:endParaRPr lang="en-US" altLang="ja-JP" sz="8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株式会社アインホールディングス　上席執行役員　土居　由有子　先生</a:t>
            </a:r>
            <a:endParaRPr lang="en-US" altLang="ja-JP" sz="140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/>
          </a:p>
        </p:txBody>
      </p:sp>
      <p:sp>
        <p:nvSpPr>
          <p:cNvPr id="4113" name="正方形/長方形 7">
            <a:extLst>
              <a:ext uri="{FF2B5EF4-FFF2-40B4-BE49-F238E27FC236}">
                <a16:creationId xmlns:a16="http://schemas.microsoft.com/office/drawing/2014/main" id="{39674276-9455-41F9-A15E-59A181894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7104063"/>
            <a:ext cx="6664325" cy="295275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④</a:t>
            </a:r>
            <a:r>
              <a:rPr lang="en-US" altLang="ja-JP" sz="1400"/>
              <a:t>16</a:t>
            </a:r>
            <a:r>
              <a:rPr lang="ja-JP" altLang="en-US" sz="1400"/>
              <a:t>：</a:t>
            </a:r>
            <a:r>
              <a:rPr lang="en-US" altLang="ja-JP" sz="1400"/>
              <a:t>00</a:t>
            </a:r>
            <a:r>
              <a:rPr lang="ja-JP" altLang="en-US" sz="1400"/>
              <a:t>～</a:t>
            </a:r>
            <a:r>
              <a:rPr lang="en-US" altLang="ja-JP" sz="1400"/>
              <a:t>16</a:t>
            </a:r>
            <a:r>
              <a:rPr lang="ja-JP" altLang="en-US" sz="1400"/>
              <a:t>：</a:t>
            </a:r>
            <a:r>
              <a:rPr lang="en-US" altLang="ja-JP" sz="1400"/>
              <a:t>30</a:t>
            </a:r>
            <a:r>
              <a:rPr lang="ja-JP" altLang="en-US" sz="1400"/>
              <a:t>　認知症研修認定薬剤師制度　更新プログラム解説</a:t>
            </a:r>
            <a:endParaRPr lang="en-US" altLang="ja-JP" sz="1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　　</a:t>
            </a:r>
            <a:endParaRPr lang="en-US" altLang="ja-JP" sz="140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/>
          </a:p>
        </p:txBody>
      </p:sp>
      <p:sp>
        <p:nvSpPr>
          <p:cNvPr id="4114" name="正方形/長方形 5">
            <a:extLst>
              <a:ext uri="{FF2B5EF4-FFF2-40B4-BE49-F238E27FC236}">
                <a16:creationId xmlns:a16="http://schemas.microsoft.com/office/drawing/2014/main" id="{F5257258-27F8-40C1-8EC6-E0C07894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4176713"/>
            <a:ext cx="2325687" cy="355600"/>
          </a:xfrm>
          <a:prstGeom prst="rect">
            <a:avLst/>
          </a:prstGeom>
          <a:solidFill>
            <a:srgbClr val="00B05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セミナースケジュール</a:t>
            </a:r>
          </a:p>
        </p:txBody>
      </p:sp>
      <p:pic>
        <p:nvPicPr>
          <p:cNvPr id="4115" name="Picture 43">
            <a:extLst>
              <a:ext uri="{FF2B5EF4-FFF2-40B4-BE49-F238E27FC236}">
                <a16:creationId xmlns:a16="http://schemas.microsoft.com/office/drawing/2014/main" id="{645DD547-7EE8-4E30-A1D1-DC801CBDE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88" y="549275"/>
            <a:ext cx="1065212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DC60E53-E8B6-4EB4-9CDE-483255521B5D}"/>
              </a:ext>
            </a:extLst>
          </p:cNvPr>
          <p:cNvSpPr/>
          <p:nvPr/>
        </p:nvSpPr>
        <p:spPr bwMode="auto">
          <a:xfrm>
            <a:off x="4469880" y="944985"/>
            <a:ext cx="2245246" cy="504056"/>
          </a:xfrm>
          <a:prstGeom prst="roundRect">
            <a:avLst/>
          </a:prstGeom>
          <a:solidFill>
            <a:srgbClr val="FF66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認知症研修認定薬剤師認定者更新単位の対象でもあります</a:t>
            </a:r>
          </a:p>
        </p:txBody>
      </p:sp>
      <p:sp>
        <p:nvSpPr>
          <p:cNvPr id="21" name="テキスト ボックス 7">
            <a:extLst>
              <a:ext uri="{FF2B5EF4-FFF2-40B4-BE49-F238E27FC236}">
                <a16:creationId xmlns:a16="http://schemas.microsoft.com/office/drawing/2014/main" id="{347F81BA-9593-4BE3-8961-5E4C5969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2179638"/>
            <a:ext cx="1801813" cy="3714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solidFill>
                  <a:srgbClr val="FF0000"/>
                </a:solidFill>
              </a:rPr>
              <a:t>参加費事前振込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extLst>
              <a:ext uri="{FF2B5EF4-FFF2-40B4-BE49-F238E27FC236}">
                <a16:creationId xmlns:a16="http://schemas.microsoft.com/office/drawing/2014/main" id="{3F255C65-8028-4C0A-BB09-881B76C7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400050"/>
            <a:ext cx="1079500" cy="1816100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6147" name="Text Box 7">
            <a:extLst>
              <a:ext uri="{FF2B5EF4-FFF2-40B4-BE49-F238E27FC236}">
                <a16:creationId xmlns:a16="http://schemas.microsoft.com/office/drawing/2014/main" id="{E6F41E8A-D057-47BF-87AB-CCAF8DCEB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892175"/>
            <a:ext cx="3317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送信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方</a:t>
            </a:r>
            <a:endParaRPr lang="en-US" altLang="ja-JP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向</a:t>
            </a:r>
          </a:p>
        </p:txBody>
      </p:sp>
      <p:sp>
        <p:nvSpPr>
          <p:cNvPr id="6148" name="Text Box 9">
            <a:extLst>
              <a:ext uri="{FF2B5EF4-FFF2-40B4-BE49-F238E27FC236}">
                <a16:creationId xmlns:a16="http://schemas.microsoft.com/office/drawing/2014/main" id="{CD121626-9304-489B-B3F7-EBADE6F19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966788"/>
            <a:ext cx="5757862" cy="14160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日本薬局学会　症例報告書き方セミナー＆</a:t>
            </a:r>
            <a:endParaRPr lang="en-US" altLang="ja-JP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認知症対応力向上セミナー　東京開催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日時：平成</a:t>
            </a:r>
            <a:r>
              <a:rPr lang="en-US" altLang="ja-JP" sz="1600"/>
              <a:t>30</a:t>
            </a:r>
            <a:r>
              <a:rPr lang="ja-JP" altLang="en-US" sz="1600"/>
              <a:t>年</a:t>
            </a:r>
            <a:r>
              <a:rPr lang="en-US" altLang="ja-JP" sz="1600"/>
              <a:t>3</a:t>
            </a:r>
            <a:r>
              <a:rPr lang="ja-JP" altLang="en-US" sz="1600"/>
              <a:t>月</a:t>
            </a:r>
            <a:r>
              <a:rPr lang="en-US" altLang="ja-JP" sz="1600"/>
              <a:t>11</a:t>
            </a:r>
            <a:r>
              <a:rPr lang="ja-JP" altLang="en-US" sz="1600"/>
              <a:t>日（日） </a:t>
            </a:r>
            <a:r>
              <a:rPr lang="en-US" altLang="ja-JP" sz="1600"/>
              <a:t>9</a:t>
            </a:r>
            <a:r>
              <a:rPr lang="ja-JP" altLang="en-US" sz="1600"/>
              <a:t>：</a:t>
            </a:r>
            <a:r>
              <a:rPr lang="en-US" altLang="ja-JP" sz="1600"/>
              <a:t>30</a:t>
            </a:r>
            <a:r>
              <a:rPr lang="ja-JP" altLang="en-US" sz="1600"/>
              <a:t>～</a:t>
            </a:r>
            <a:r>
              <a:rPr lang="en-US" altLang="ja-JP" sz="1600"/>
              <a:t>16</a:t>
            </a:r>
            <a:r>
              <a:rPr lang="ja-JP" altLang="en-US" sz="1600"/>
              <a:t>：</a:t>
            </a:r>
            <a:r>
              <a:rPr lang="en-US" altLang="ja-JP" sz="1600"/>
              <a:t>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場所：フロントプレイス日本橋　日本橋ラーニングセンター</a:t>
            </a:r>
            <a:r>
              <a:rPr lang="en-US" altLang="ja-JP" sz="1600"/>
              <a:t>10F</a:t>
            </a:r>
            <a:r>
              <a:rPr lang="ja-JP" altLang="en-US" sz="1600"/>
              <a:t>　</a:t>
            </a:r>
            <a:endParaRPr lang="en-US" altLang="ja-JP" sz="1600"/>
          </a:p>
        </p:txBody>
      </p:sp>
      <p:sp>
        <p:nvSpPr>
          <p:cNvPr id="6149" name="Text Box 12">
            <a:extLst>
              <a:ext uri="{FF2B5EF4-FFF2-40B4-BE49-F238E27FC236}">
                <a16:creationId xmlns:a16="http://schemas.microsoft.com/office/drawing/2014/main" id="{02CFAAE8-F1B2-411E-B232-80E6DDC4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2571750"/>
            <a:ext cx="6738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 </a:t>
            </a:r>
            <a:r>
              <a:rPr lang="ja-JP" altLang="en-US" sz="1400"/>
              <a:t>参加ご希望の場合は、下記にご記入の上、</a:t>
            </a:r>
            <a:r>
              <a:rPr lang="en-US" altLang="ja-JP" sz="1400"/>
              <a:t>FAX</a:t>
            </a:r>
            <a:r>
              <a:rPr lang="ja-JP" altLang="en-US" sz="1400"/>
              <a:t>もしくはメールにて送信願います</a:t>
            </a:r>
            <a:endParaRPr lang="ja-JP" altLang="en-US" sz="1200"/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0D4F6926-770E-4628-8302-2198BF79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2959100"/>
            <a:ext cx="6464300" cy="696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法人名または薬局・病院名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6151" name="Text Box 15">
            <a:extLst>
              <a:ext uri="{FF2B5EF4-FFF2-40B4-BE49-F238E27FC236}">
                <a16:creationId xmlns:a16="http://schemas.microsoft.com/office/drawing/2014/main" id="{7E2DC91D-FC0D-4A1A-AFE0-DF8DD880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3767138"/>
            <a:ext cx="6464300" cy="8366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勤務先ご住所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  〒</a:t>
            </a:r>
          </a:p>
        </p:txBody>
      </p:sp>
      <p:sp>
        <p:nvSpPr>
          <p:cNvPr id="6152" name="Text Box 16">
            <a:extLst>
              <a:ext uri="{FF2B5EF4-FFF2-40B4-BE49-F238E27FC236}">
                <a16:creationId xmlns:a16="http://schemas.microsoft.com/office/drawing/2014/main" id="{60A77DD0-8FB1-450F-8985-D252429FA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716463"/>
            <a:ext cx="6464300" cy="693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氏名（フリガナ）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　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※</a:t>
            </a:r>
            <a:r>
              <a:rPr lang="ja-JP" altLang="en-US" sz="1200"/>
              <a:t>○をつけてください　　　学会正会員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4105" name="Text Box 17">
            <a:extLst>
              <a:ext uri="{FF2B5EF4-FFF2-40B4-BE49-F238E27FC236}">
                <a16:creationId xmlns:a16="http://schemas.microsoft.com/office/drawing/2014/main" id="{3CD58CA5-69B8-43BD-85EB-307EA771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537325"/>
            <a:ext cx="6464300" cy="541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/>
              <a:t>連絡先（</a:t>
            </a:r>
            <a:r>
              <a:rPr lang="en-US" altLang="ja-JP" sz="1200" dirty="0"/>
              <a:t>TEL</a:t>
            </a:r>
            <a:r>
              <a:rPr lang="ja-JP" altLang="en-US" sz="1200" dirty="0"/>
              <a:t>）</a:t>
            </a:r>
            <a:r>
              <a:rPr lang="ja-JP" altLang="en-US" sz="1400" dirty="0"/>
              <a:t>　</a:t>
            </a:r>
            <a:r>
              <a:rPr lang="ja-JP" altLang="en-US" sz="1050" dirty="0"/>
              <a:t>＊確認の際、事務局からこの連絡先にご連絡させていただく場合がございます</a:t>
            </a:r>
          </a:p>
          <a:p>
            <a:pPr eaLnBrk="1" hangingPunct="1">
              <a:defRPr/>
            </a:pPr>
            <a:r>
              <a:rPr lang="ja-JP" altLang="en-US" sz="1400" dirty="0"/>
              <a:t>　　　　　　　　</a:t>
            </a:r>
            <a:endParaRPr lang="en-US" altLang="ja-JP" sz="1400" dirty="0"/>
          </a:p>
        </p:txBody>
      </p:sp>
      <p:sp>
        <p:nvSpPr>
          <p:cNvPr id="6154" name="Text Box 19">
            <a:extLst>
              <a:ext uri="{FF2B5EF4-FFF2-40B4-BE49-F238E27FC236}">
                <a16:creationId xmlns:a16="http://schemas.microsoft.com/office/drawing/2014/main" id="{8DE7E90F-9877-4E91-8C3F-0A26E181D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7967663"/>
            <a:ext cx="6697662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● </a:t>
            </a:r>
            <a:r>
              <a:rPr lang="ja-JP" altLang="en-US" sz="1200"/>
              <a:t>ご注意事項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</a:t>
            </a:r>
            <a:r>
              <a:rPr lang="en-US" altLang="ja-JP" sz="1200"/>
              <a:t>1</a:t>
            </a:r>
            <a:r>
              <a:rPr lang="ja-JP" altLang="en-US" sz="1200"/>
              <a:t>．参加費の事前振込のご案内をメールにてお送りしますので、添付ファイルを受け取れるアドレスを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　　必ずご記入ください。</a:t>
            </a:r>
            <a:r>
              <a:rPr lang="en-US" altLang="ja-JP" sz="1200"/>
              <a:t>(</a:t>
            </a:r>
            <a:r>
              <a:rPr lang="ja-JP" altLang="en-US" sz="1200"/>
              <a:t>携帯アドレス不可）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</a:t>
            </a:r>
            <a:r>
              <a:rPr lang="en-US" altLang="ja-JP" sz="1200"/>
              <a:t>2</a:t>
            </a:r>
            <a:r>
              <a:rPr lang="ja-JP" altLang="en-US" sz="1200"/>
              <a:t>．お申し込みは</a:t>
            </a:r>
            <a:r>
              <a:rPr lang="en-US" altLang="en-US" sz="1200"/>
              <a:t>平成</a:t>
            </a:r>
            <a:r>
              <a:rPr lang="en-US" altLang="ja-JP" sz="1200"/>
              <a:t>30</a:t>
            </a:r>
            <a:r>
              <a:rPr lang="en-US" altLang="en-US" sz="1200"/>
              <a:t>年</a:t>
            </a:r>
            <a:r>
              <a:rPr lang="en-US" altLang="ja-JP" sz="1200"/>
              <a:t>2</a:t>
            </a:r>
            <a:r>
              <a:rPr lang="ja-JP" altLang="en-US" sz="1200"/>
              <a:t>月</a:t>
            </a:r>
            <a:r>
              <a:rPr lang="en-US" altLang="ja-JP" sz="1200"/>
              <a:t>28</a:t>
            </a:r>
            <a:r>
              <a:rPr lang="ja-JP" altLang="en-US" sz="1200"/>
              <a:t>日（水）までにお願いします。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</a:t>
            </a:r>
          </a:p>
        </p:txBody>
      </p:sp>
      <p:sp>
        <p:nvSpPr>
          <p:cNvPr id="6155" name="Text Box 20">
            <a:extLst>
              <a:ext uri="{FF2B5EF4-FFF2-40B4-BE49-F238E27FC236}">
                <a16:creationId xmlns:a16="http://schemas.microsoft.com/office/drawing/2014/main" id="{CFC31F22-153A-48CE-BE81-E10781F3D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793163"/>
            <a:ext cx="6213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● </a:t>
            </a:r>
            <a:r>
              <a:rPr lang="ja-JP" altLang="en-US" sz="12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一般社団法人日本薬局学会　　事務局（担当：木内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ＴＥＬ：</a:t>
            </a:r>
            <a:r>
              <a:rPr lang="en-US" altLang="ja-JP" sz="1200"/>
              <a:t>03-3243-3061</a:t>
            </a:r>
            <a:r>
              <a:rPr lang="en-US" altLang="ja-JP" sz="1200">
                <a:solidFill>
                  <a:srgbClr val="000000"/>
                </a:solidFill>
              </a:rPr>
              <a:t> </a:t>
            </a:r>
            <a:endParaRPr lang="en-US" altLang="ja-JP" sz="1200"/>
          </a:p>
        </p:txBody>
      </p:sp>
      <p:sp>
        <p:nvSpPr>
          <p:cNvPr id="6156" name="Text Box 21">
            <a:extLst>
              <a:ext uri="{FF2B5EF4-FFF2-40B4-BE49-F238E27FC236}">
                <a16:creationId xmlns:a16="http://schemas.microsoft.com/office/drawing/2014/main" id="{C6B33D7A-FACD-42C6-AE60-65C9946A4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9391650"/>
            <a:ext cx="6545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FAX:03-3243-1076  </a:t>
            </a:r>
            <a:r>
              <a:rPr lang="ja-JP" altLang="en-US" sz="2000" b="1"/>
              <a:t>　</a:t>
            </a:r>
            <a:r>
              <a:rPr lang="en-US" altLang="ja-JP" sz="2000" b="1"/>
              <a:t>Mail:dementia@ps-japan.org</a:t>
            </a:r>
          </a:p>
        </p:txBody>
      </p:sp>
      <p:sp>
        <p:nvSpPr>
          <p:cNvPr id="6157" name="Text Box 4">
            <a:extLst>
              <a:ext uri="{FF2B5EF4-FFF2-40B4-BE49-F238E27FC236}">
                <a16:creationId xmlns:a16="http://schemas.microsoft.com/office/drawing/2014/main" id="{121A50DF-E6B0-422F-B26D-3D122E74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73050"/>
            <a:ext cx="5256213" cy="460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参加申込用紙　  </a:t>
            </a:r>
            <a:r>
              <a:rPr lang="en-US" altLang="ja-JP" sz="2000" b="1"/>
              <a:t>FAX</a:t>
            </a:r>
            <a:r>
              <a:rPr lang="ja-JP" altLang="en-US" sz="2000" b="1"/>
              <a:t>　ｏｒ　メール</a:t>
            </a:r>
            <a:endParaRPr lang="en-US" altLang="ja-JP" sz="2000" b="1"/>
          </a:p>
        </p:txBody>
      </p:sp>
      <p:sp>
        <p:nvSpPr>
          <p:cNvPr id="6158" name="Text Box 17">
            <a:extLst>
              <a:ext uri="{FF2B5EF4-FFF2-40B4-BE49-F238E27FC236}">
                <a16:creationId xmlns:a16="http://schemas.microsoft.com/office/drawing/2014/main" id="{86CC8C34-C606-4A57-B8D4-D229ED13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7161213"/>
            <a:ext cx="6461125" cy="744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メールアドレス</a:t>
            </a:r>
            <a:r>
              <a:rPr lang="ja-JP" altLang="en-US" sz="1400"/>
              <a:t>　</a:t>
            </a:r>
            <a:r>
              <a:rPr lang="ja-JP" altLang="en-US" sz="900"/>
              <a:t>＊参加費の事前振込のご案内を送りますので、添付ファイルの受け取れるアドレスにしてください</a:t>
            </a:r>
            <a:r>
              <a:rPr lang="en-US" altLang="ja-JP" sz="900"/>
              <a:t>(</a:t>
            </a:r>
            <a:r>
              <a:rPr lang="ja-JP" altLang="en-US" sz="900"/>
              <a:t>携帯不可）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endParaRPr lang="en-US" altLang="ja-JP" sz="1400"/>
          </a:p>
        </p:txBody>
      </p:sp>
      <p:sp>
        <p:nvSpPr>
          <p:cNvPr id="6159" name="Text Box 17">
            <a:extLst>
              <a:ext uri="{FF2B5EF4-FFF2-40B4-BE49-F238E27FC236}">
                <a16:creationId xmlns:a16="http://schemas.microsoft.com/office/drawing/2014/main" id="{60CABF2E-F7AF-4789-82AE-CCD3E42FB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494338"/>
            <a:ext cx="6448425" cy="971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受講希望のセミナーに</a:t>
            </a:r>
            <a:r>
              <a:rPr lang="ja-JP" altLang="en-US" sz="1200" b="1"/>
              <a:t>○</a:t>
            </a:r>
            <a:r>
              <a:rPr lang="ja-JP" altLang="en-US" sz="1200"/>
              <a:t>をつけてください。参加するセミナーにより、参加費が異なります。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C1EF35C-295A-42C2-9F0C-71E773CE1299}"/>
              </a:ext>
            </a:extLst>
          </p:cNvPr>
          <p:cNvGraphicFramePr>
            <a:graphicFrameLocks noGrp="1"/>
          </p:cNvGraphicFramePr>
          <p:nvPr/>
        </p:nvGraphicFramePr>
        <p:xfrm>
          <a:off x="192088" y="5745163"/>
          <a:ext cx="6332537" cy="647700"/>
        </p:xfrm>
        <a:graphic>
          <a:graphicData uri="http://schemas.openxmlformats.org/drawingml/2006/table">
            <a:tbl>
              <a:tblPr/>
              <a:tblGrid>
                <a:gridCol w="65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29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プログラム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症例報告書書き方セミナー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②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特別講演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認知症対応力向上研修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④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更新プログラム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参加（〇）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　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21767</TotalTime>
  <Words>231</Words>
  <Application>Microsoft Office PowerPoint</Application>
  <PresentationFormat>A4 210 x 297 mm</PresentationFormat>
  <Paragraphs>119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HGPｺﾞｼｯｸM</vt:lpstr>
      <vt:lpstr>Wingdings</vt:lpstr>
      <vt:lpstr>標準デザイン</vt:lpstr>
      <vt:lpstr>1_標準デザイン</vt:lpstr>
      <vt:lpstr>PowerPoint プレゼンテーション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木内惠</cp:lastModifiedBy>
  <cp:revision>621</cp:revision>
  <cp:lastPrinted>2018-01-26T02:58:38Z</cp:lastPrinted>
  <dcterms:created xsi:type="dcterms:W3CDTF">2008-01-29T05:45:10Z</dcterms:created>
  <dcterms:modified xsi:type="dcterms:W3CDTF">2018-02-15T02:09:22Z</dcterms:modified>
</cp:coreProperties>
</file>